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Amatic SC"/>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AmaticSC-bold.fntdata"/><Relationship Id="rId27" Type="http://schemas.openxmlformats.org/officeDocument/2006/relationships/font" Target="fonts/AmaticS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78e014ed2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78e014ed2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428623a2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428623a2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428623a2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428623a2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i="1" sz="1200">
              <a:solidFill>
                <a:srgbClr val="050D0F"/>
              </a:solidFill>
              <a:highlight>
                <a:srgbClr val="FFE599"/>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Findings: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McDonald's:</a:t>
            </a:r>
            <a:r>
              <a:rPr lang="en">
                <a:solidFill>
                  <a:schemeClr val="dk1"/>
                </a:solidFill>
              </a:rPr>
              <a:t> Lowest calories.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Chick-fil-A:</a:t>
            </a:r>
            <a:r>
              <a:rPr lang="en">
                <a:solidFill>
                  <a:schemeClr val="dk1"/>
                </a:solidFill>
              </a:rPr>
              <a:t> Lowest sugar and fat.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Subway:</a:t>
            </a:r>
            <a:r>
              <a:rPr lang="en">
                <a:solidFill>
                  <a:schemeClr val="dk1"/>
                </a:solidFill>
              </a:rPr>
              <a:t> Lowest sodium, highest fiber.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Sonic:</a:t>
            </a:r>
            <a:r>
              <a:rPr lang="en">
                <a:solidFill>
                  <a:schemeClr val="dk1"/>
                </a:solidFill>
              </a:rPr>
              <a:t> Highest protein.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428b5c6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428b5c6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428623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428623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428b5c6e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428b5c6e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428623a2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428623a2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2000"/>
              </a:spcBef>
              <a:spcAft>
                <a:spcPts val="2000"/>
              </a:spcAft>
              <a:buClr>
                <a:schemeClr val="dk1"/>
              </a:buClr>
              <a:buSzPts val="1100"/>
              <a:buFont typeface="Arial"/>
              <a:buNone/>
            </a:pPr>
            <a:r>
              <a:rPr b="1" lang="en" sz="1200">
                <a:solidFill>
                  <a:schemeClr val="dk1"/>
                </a:solidFill>
                <a:highlight>
                  <a:schemeClr val="lt1"/>
                </a:highlight>
              </a:rPr>
              <a:t>Key challenges included determining the correct relationships between tables, which led to inconsistencies during data transformation. We addressed these issues by carefully analyzing the data structure and iteratively refining the relationships until they accurately reflected the data's intended connections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428623a2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428623a2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428623a2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428623a2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428623a2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428623a2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428623a2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428623a2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428b5c6e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428b5c6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rgbClr val="99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9.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2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13.png"/><Relationship Id="rId5"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3.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27.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3341300" y="734500"/>
            <a:ext cx="4816249" cy="3542226"/>
          </a:xfrm>
          <a:prstGeom prst="rect">
            <a:avLst/>
          </a:prstGeom>
          <a:noFill/>
          <a:ln>
            <a:noFill/>
          </a:ln>
        </p:spPr>
      </p:pic>
      <p:pic>
        <p:nvPicPr>
          <p:cNvPr descr="Blue checkered tablecloth on the bottom-left-hand corner" id="129" name="Google Shape;129;p13" title="Tablecloth A"/>
          <p:cNvPicPr preferRelativeResize="0"/>
          <p:nvPr/>
        </p:nvPicPr>
        <p:blipFill rotWithShape="1">
          <a:blip r:embed="rId5">
            <a:alphaModFix/>
          </a:blip>
          <a:srcRect b="35653" l="39249" r="-25286" t="-2010"/>
          <a:stretch/>
        </p:blipFill>
        <p:spPr>
          <a:xfrm>
            <a:off x="0" y="2700900"/>
            <a:ext cx="2409626" cy="2859127"/>
          </a:xfrm>
          <a:prstGeom prst="rect">
            <a:avLst/>
          </a:prstGeom>
          <a:noFill/>
          <a:ln>
            <a:noFill/>
          </a:ln>
        </p:spPr>
      </p:pic>
      <p:sp>
        <p:nvSpPr>
          <p:cNvPr id="130" name="Google Shape;130;p13"/>
          <p:cNvSpPr/>
          <p:nvPr/>
        </p:nvSpPr>
        <p:spPr>
          <a:xfrm>
            <a:off x="585375" y="1118675"/>
            <a:ext cx="2614298" cy="2561498"/>
          </a:xfrm>
          <a:prstGeom prst="rect">
            <a:avLst/>
          </a:prstGeom>
        </p:spPr>
        <p:txBody>
          <a:bodyPr>
            <a:prstTxWarp prst="textPlain"/>
          </a:bodyPr>
          <a:lstStyle/>
          <a:p>
            <a:pPr lvl="0" algn="ctr"/>
            <a:r>
              <a:rPr b="1" i="0">
                <a:ln>
                  <a:noFill/>
                </a:ln>
                <a:solidFill>
                  <a:srgbClr val="0B5394"/>
                </a:solidFill>
                <a:latin typeface="Amatic SC"/>
              </a:rPr>
              <a:t>What's in </a:t>
            </a:r>
            <a:br>
              <a:rPr b="1" i="0">
                <a:ln>
                  <a:noFill/>
                </a:ln>
                <a:solidFill>
                  <a:srgbClr val="0B5394"/>
                </a:solidFill>
                <a:latin typeface="Amatic SC"/>
              </a:rPr>
            </a:br>
            <a:r>
              <a:rPr b="1" i="0">
                <a:ln>
                  <a:noFill/>
                </a:ln>
                <a:solidFill>
                  <a:srgbClr val="0B5394"/>
                </a:solidFill>
                <a:latin typeface="Amatic SC"/>
              </a:rPr>
              <a:t>your </a:t>
            </a:r>
            <a:br>
              <a:rPr b="1" i="0">
                <a:ln>
                  <a:noFill/>
                </a:ln>
                <a:solidFill>
                  <a:srgbClr val="0B5394"/>
                </a:solidFill>
                <a:latin typeface="Amatic SC"/>
              </a:rPr>
            </a:br>
            <a:r>
              <a:rPr b="1" i="0">
                <a:ln>
                  <a:noFill/>
                </a:ln>
                <a:solidFill>
                  <a:srgbClr val="0B5394"/>
                </a:solidFill>
                <a:latin typeface="Amatic SC"/>
              </a:rPr>
              <a:t>Plate</a:t>
            </a:r>
          </a:p>
        </p:txBody>
      </p:sp>
      <p:sp>
        <p:nvSpPr>
          <p:cNvPr id="131" name="Google Shape;131;p13"/>
          <p:cNvSpPr txBox="1"/>
          <p:nvPr/>
        </p:nvSpPr>
        <p:spPr>
          <a:xfrm>
            <a:off x="3199675" y="4408975"/>
            <a:ext cx="5263500" cy="396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Amatic SC"/>
                <a:ea typeface="Amatic SC"/>
                <a:cs typeface="Amatic SC"/>
                <a:sym typeface="Amatic SC"/>
              </a:rPr>
              <a:t>Amir			Alessia		Houleye		Paola</a:t>
            </a:r>
            <a:endParaRPr b="1" sz="2200">
              <a:solidFill>
                <a:schemeClr val="dk2"/>
              </a:solidFill>
              <a:latin typeface="Amatic SC"/>
              <a:ea typeface="Amatic SC"/>
              <a:cs typeface="Amatic SC"/>
              <a:sym typeface="Amatic SC"/>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mc:AlternateContent>
    <mc:Choice Requires="p14">
      <p:transition spd="slow" p14:dur="900">
        <p14:flip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2"/>
          <p:cNvSpPr txBox="1"/>
          <p:nvPr>
            <p:ph type="title"/>
          </p:nvPr>
        </p:nvSpPr>
        <p:spPr>
          <a:xfrm>
            <a:off x="360375" y="371300"/>
            <a:ext cx="6912600" cy="7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0B5394"/>
                </a:solidFill>
              </a:rPr>
              <a:t>Major Obstacle</a:t>
            </a:r>
            <a:endParaRPr b="1" sz="2800">
              <a:solidFill>
                <a:srgbClr val="0B5394"/>
              </a:solidFill>
            </a:endParaRPr>
          </a:p>
        </p:txBody>
      </p:sp>
      <p:pic>
        <p:nvPicPr>
          <p:cNvPr descr="Blue checkered tablecloth on the bottom-left-hand corner" id="208" name="Google Shape;208;p22"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grpSp>
        <p:nvGrpSpPr>
          <p:cNvPr id="209" name="Google Shape;209;p22"/>
          <p:cNvGrpSpPr/>
          <p:nvPr/>
        </p:nvGrpSpPr>
        <p:grpSpPr>
          <a:xfrm>
            <a:off x="1402842" y="1521125"/>
            <a:ext cx="3169030" cy="2399700"/>
            <a:chOff x="2744034" y="1146343"/>
            <a:chExt cx="1827900" cy="2399700"/>
          </a:xfrm>
        </p:grpSpPr>
        <p:sp>
          <p:nvSpPr>
            <p:cNvPr id="210" name="Google Shape;210;p22"/>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588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flipH="1">
              <a:off x="2832600" y="1686400"/>
              <a:ext cx="1649400" cy="1769700"/>
            </a:xfrm>
            <a:prstGeom prst="snip1Rect">
              <a:avLst>
                <a:gd fmla="val 0" name="adj"/>
              </a:avLst>
            </a:prstGeom>
            <a:solidFill>
              <a:srgbClr val="F6F1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2966450"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latin typeface="Roboto"/>
                  <a:ea typeface="Roboto"/>
                  <a:cs typeface="Roboto"/>
                  <a:sym typeface="Roboto"/>
                </a:rPr>
                <a:t>Biggest Obstacle:</a:t>
              </a:r>
              <a:br>
                <a:rPr b="1" lang="en" sz="1100">
                  <a:solidFill>
                    <a:schemeClr val="lt1"/>
                  </a:solidFill>
                  <a:latin typeface="Roboto"/>
                  <a:ea typeface="Roboto"/>
                  <a:cs typeface="Roboto"/>
                  <a:sym typeface="Roboto"/>
                </a:rPr>
              </a:br>
              <a:endParaRPr b="1" sz="11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lang="en" sz="800">
                  <a:solidFill>
                    <a:schemeClr val="lt1"/>
                  </a:solidFill>
                  <a:latin typeface="Roboto"/>
                  <a:ea typeface="Roboto"/>
                  <a:cs typeface="Roboto"/>
                  <a:sym typeface="Roboto"/>
                </a:rPr>
                <a:t>Importing data with foreign keys from CSV files was challenging due to the need for exact matches in table structures. This caused errors when columns or data types didn’t align perfectly.</a:t>
              </a:r>
              <a:endParaRPr sz="800">
                <a:solidFill>
                  <a:schemeClr val="lt1"/>
                </a:solidFill>
                <a:latin typeface="Roboto"/>
                <a:ea typeface="Roboto"/>
                <a:cs typeface="Roboto"/>
                <a:sym typeface="Roboto"/>
              </a:endParaRPr>
            </a:p>
            <a:p>
              <a:pPr indent="0" lvl="0" marL="0" rtl="0" algn="ctr">
                <a:lnSpc>
                  <a:spcPct val="115000"/>
                </a:lnSpc>
                <a:spcBef>
                  <a:spcPts val="1600"/>
                </a:spcBef>
                <a:spcAft>
                  <a:spcPts val="0"/>
                </a:spcAft>
                <a:buNone/>
              </a:pPr>
              <a:r>
                <a:t/>
              </a:r>
              <a:endParaRPr sz="800">
                <a:solidFill>
                  <a:srgbClr val="FFFFFF"/>
                </a:solidFill>
                <a:latin typeface="Roboto"/>
                <a:ea typeface="Roboto"/>
                <a:cs typeface="Roboto"/>
                <a:sym typeface="Roboto"/>
              </a:endParaRPr>
            </a:p>
            <a:p>
              <a:pPr indent="0" lvl="0" marL="0" rtl="0" algn="ctr">
                <a:lnSpc>
                  <a:spcPct val="115000"/>
                </a:lnSpc>
                <a:spcBef>
                  <a:spcPts val="1600"/>
                </a:spcBef>
                <a:spcAft>
                  <a:spcPts val="1600"/>
                </a:spcAft>
                <a:buNone/>
              </a:pPr>
              <a:r>
                <a:t/>
              </a:r>
              <a:endParaRPr sz="800">
                <a:solidFill>
                  <a:srgbClr val="FFFFFF"/>
                </a:solidFill>
                <a:latin typeface="Roboto"/>
                <a:ea typeface="Roboto"/>
                <a:cs typeface="Roboto"/>
                <a:sym typeface="Roboto"/>
              </a:endParaRPr>
            </a:p>
          </p:txBody>
        </p:sp>
      </p:grpSp>
      <p:grpSp>
        <p:nvGrpSpPr>
          <p:cNvPr id="213" name="Google Shape;213;p22"/>
          <p:cNvGrpSpPr/>
          <p:nvPr/>
        </p:nvGrpSpPr>
        <p:grpSpPr>
          <a:xfrm>
            <a:off x="4572131" y="1972251"/>
            <a:ext cx="3169030" cy="2399700"/>
            <a:chOff x="4572084" y="1597469"/>
            <a:chExt cx="1827900" cy="2399700"/>
          </a:xfrm>
        </p:grpSpPr>
        <p:sp>
          <p:nvSpPr>
            <p:cNvPr id="214" name="Google Shape;214;p22"/>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588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flipH="1" rot="10800000">
              <a:off x="4662018" y="1687411"/>
              <a:ext cx="1649400" cy="1769700"/>
            </a:xfrm>
            <a:prstGeom prst="snip1Rect">
              <a:avLst>
                <a:gd fmla="val 0" name="adj"/>
              </a:avLst>
            </a:prstGeom>
            <a:solidFill>
              <a:srgbClr val="F6F1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4794425"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latin typeface="Roboto"/>
                  <a:ea typeface="Roboto"/>
                  <a:cs typeface="Roboto"/>
                  <a:sym typeface="Roboto"/>
                </a:rPr>
                <a:t>Lessons Learned:</a:t>
              </a:r>
              <a:endParaRPr b="1" sz="11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t/>
              </a:r>
              <a:endParaRPr b="1" sz="1100">
                <a:solidFill>
                  <a:schemeClr val="lt1"/>
                </a:solidFill>
                <a:latin typeface="Roboto"/>
                <a:ea typeface="Roboto"/>
                <a:cs typeface="Roboto"/>
                <a:sym typeface="Roboto"/>
              </a:endParaRPr>
            </a:p>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We learned the importance of validating table structures before importing data. This reinforced the need for careful planning and precise matching to ensure smooth integration.</a:t>
              </a:r>
              <a:endParaRPr sz="800">
                <a:solidFill>
                  <a:schemeClr val="lt1"/>
                </a:solidFill>
              </a:endParaRPr>
            </a:p>
          </p:txBody>
        </p:sp>
      </p:grpSp>
      <p:pic>
        <p:nvPicPr>
          <p:cNvPr id="217" name="Google Shape;217;p22" title="a drawing of a man looking at a computer screen with the words &quot; i don t know why &quot; written above him (Provided by Tenor)"/>
          <p:cNvPicPr preferRelativeResize="0"/>
          <p:nvPr/>
        </p:nvPicPr>
        <p:blipFill>
          <a:blip r:embed="rId5">
            <a:alphaModFix/>
          </a:blip>
          <a:stretch>
            <a:fillRect/>
          </a:stretch>
        </p:blipFill>
        <p:spPr>
          <a:xfrm>
            <a:off x="6297291" y="217150"/>
            <a:ext cx="2640609" cy="175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3"/>
          <p:cNvSpPr txBox="1"/>
          <p:nvPr>
            <p:ph type="title"/>
          </p:nvPr>
        </p:nvSpPr>
        <p:spPr>
          <a:xfrm>
            <a:off x="462075" y="449900"/>
            <a:ext cx="7862700" cy="8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00">
                <a:solidFill>
                  <a:srgbClr val="0B5394"/>
                </a:solidFill>
              </a:rPr>
              <a:t>Business Implications</a:t>
            </a:r>
            <a:endParaRPr b="1" sz="2800">
              <a:solidFill>
                <a:srgbClr val="0B5394"/>
              </a:solidFill>
            </a:endParaRPr>
          </a:p>
          <a:p>
            <a:pPr indent="0" lvl="0" marL="0" rtl="0" algn="l">
              <a:spcBef>
                <a:spcPts val="0"/>
              </a:spcBef>
              <a:spcAft>
                <a:spcPts val="0"/>
              </a:spcAft>
              <a:buSzPts val="990"/>
              <a:buNone/>
            </a:pPr>
            <a:r>
              <a:t/>
            </a:r>
            <a:endParaRPr sz="2700"/>
          </a:p>
        </p:txBody>
      </p:sp>
      <p:sp>
        <p:nvSpPr>
          <p:cNvPr id="223" name="Google Shape;223;p23"/>
          <p:cNvSpPr txBox="1"/>
          <p:nvPr>
            <p:ph idx="1" type="body"/>
          </p:nvPr>
        </p:nvSpPr>
        <p:spPr>
          <a:xfrm>
            <a:off x="1734150" y="1313300"/>
            <a:ext cx="7042800" cy="28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5881AC"/>
                </a:solidFill>
              </a:rPr>
              <a:t>Marketing &amp; Strategy:</a:t>
            </a:r>
            <a:endParaRPr b="1" sz="1500">
              <a:solidFill>
                <a:srgbClr val="5881AC"/>
              </a:solidFill>
            </a:endParaRPr>
          </a:p>
          <a:p>
            <a:pPr indent="-317500" lvl="0" marL="457200" rtl="0" algn="l">
              <a:spcBef>
                <a:spcPts val="1200"/>
              </a:spcBef>
              <a:spcAft>
                <a:spcPts val="0"/>
              </a:spcAft>
              <a:buClr>
                <a:srgbClr val="5881AC"/>
              </a:buClr>
              <a:buSzPts val="1400"/>
              <a:buFont typeface="Arial"/>
              <a:buChar char="●"/>
            </a:pPr>
            <a:r>
              <a:rPr b="1" lang="en" sz="1400">
                <a:solidFill>
                  <a:srgbClr val="5881AC"/>
                </a:solidFill>
              </a:rPr>
              <a:t>Leverage Strengths:</a:t>
            </a:r>
            <a:r>
              <a:rPr lang="en" sz="1400">
                <a:solidFill>
                  <a:srgbClr val="5881AC"/>
                </a:solidFill>
              </a:rPr>
              <a:t> </a:t>
            </a:r>
            <a:r>
              <a:rPr lang="en" sz="1400">
                <a:solidFill>
                  <a:srgbClr val="5881AC"/>
                </a:solidFill>
              </a:rPr>
              <a:t>Promote nutritional advantages to attract health-conscious consumers.</a:t>
            </a:r>
            <a:endParaRPr sz="1400">
              <a:solidFill>
                <a:srgbClr val="5881AC"/>
              </a:solidFill>
            </a:endParaRPr>
          </a:p>
          <a:p>
            <a:pPr indent="-317500" lvl="0" marL="457200" rtl="0" algn="l">
              <a:spcBef>
                <a:spcPts val="0"/>
              </a:spcBef>
              <a:spcAft>
                <a:spcPts val="0"/>
              </a:spcAft>
              <a:buClr>
                <a:srgbClr val="5881AC"/>
              </a:buClr>
              <a:buSzPts val="1400"/>
              <a:buFont typeface="Arial"/>
              <a:buChar char="●"/>
            </a:pPr>
            <a:r>
              <a:rPr b="1" lang="en" sz="1400">
                <a:solidFill>
                  <a:srgbClr val="5881AC"/>
                </a:solidFill>
              </a:rPr>
              <a:t>Menu Innovation:</a:t>
            </a:r>
            <a:r>
              <a:rPr lang="en" sz="1400">
                <a:solidFill>
                  <a:srgbClr val="5881AC"/>
                </a:solidFill>
              </a:rPr>
              <a:t> Adjust menus to improve offerings that meet consumer health preferences.</a:t>
            </a:r>
            <a:endParaRPr sz="1400">
              <a:solidFill>
                <a:srgbClr val="5881AC"/>
              </a:solidFill>
            </a:endParaRPr>
          </a:p>
          <a:p>
            <a:pPr indent="0" lvl="0" marL="0" rtl="0" algn="l">
              <a:spcBef>
                <a:spcPts val="1200"/>
              </a:spcBef>
              <a:spcAft>
                <a:spcPts val="0"/>
              </a:spcAft>
              <a:buNone/>
            </a:pPr>
            <a:r>
              <a:rPr b="1" lang="en" sz="1500">
                <a:solidFill>
                  <a:srgbClr val="5881AC"/>
                </a:solidFill>
              </a:rPr>
              <a:t>Partnerships &amp; Transparency:</a:t>
            </a:r>
            <a:endParaRPr b="1" sz="1500">
              <a:solidFill>
                <a:srgbClr val="5881AC"/>
              </a:solidFill>
            </a:endParaRPr>
          </a:p>
          <a:p>
            <a:pPr indent="-317500" lvl="0" marL="457200" rtl="0" algn="l">
              <a:spcBef>
                <a:spcPts val="1200"/>
              </a:spcBef>
              <a:spcAft>
                <a:spcPts val="0"/>
              </a:spcAft>
              <a:buClr>
                <a:srgbClr val="5881AC"/>
              </a:buClr>
              <a:buSzPts val="1400"/>
              <a:buFont typeface="Arial"/>
              <a:buChar char="●"/>
            </a:pPr>
            <a:r>
              <a:rPr b="1" lang="en" sz="1400">
                <a:solidFill>
                  <a:srgbClr val="5881AC"/>
                </a:solidFill>
              </a:rPr>
              <a:t>Collaborations:</a:t>
            </a:r>
            <a:r>
              <a:rPr lang="en" sz="1400">
                <a:solidFill>
                  <a:srgbClr val="5881AC"/>
                </a:solidFill>
              </a:rPr>
              <a:t> Engage in partnerships with health organizations to promote healthier options.</a:t>
            </a:r>
            <a:endParaRPr sz="1400">
              <a:solidFill>
                <a:srgbClr val="5881AC"/>
              </a:solidFill>
            </a:endParaRPr>
          </a:p>
          <a:p>
            <a:pPr indent="-317500" lvl="0" marL="457200" rtl="0" algn="l">
              <a:spcBef>
                <a:spcPts val="0"/>
              </a:spcBef>
              <a:spcAft>
                <a:spcPts val="0"/>
              </a:spcAft>
              <a:buClr>
                <a:srgbClr val="5881AC"/>
              </a:buClr>
              <a:buSzPts val="1400"/>
              <a:buFont typeface="Arial"/>
              <a:buChar char="●"/>
            </a:pPr>
            <a:r>
              <a:rPr b="1" lang="en" sz="1400">
                <a:solidFill>
                  <a:srgbClr val="5881AC"/>
                </a:solidFill>
              </a:rPr>
              <a:t>Transparency: </a:t>
            </a:r>
            <a:r>
              <a:rPr lang="en" sz="1400">
                <a:solidFill>
                  <a:srgbClr val="5881AC"/>
                </a:solidFill>
              </a:rPr>
              <a:t>Prioritize clear, accessible nutritional information to build consumer trust.</a:t>
            </a:r>
            <a:endParaRPr>
              <a:solidFill>
                <a:srgbClr val="5881AC"/>
              </a:solidFill>
            </a:endParaRPr>
          </a:p>
        </p:txBody>
      </p:sp>
      <p:pic>
        <p:nvPicPr>
          <p:cNvPr descr="Blue checkered tablecloth on the bottom-left-hand corner" id="224" name="Google Shape;224;p23"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225" name="Google Shape;225;p23" title="a yellow sign that says open for business hangs on a string (Provided by Tenor)"/>
          <p:cNvPicPr preferRelativeResize="0"/>
          <p:nvPr/>
        </p:nvPicPr>
        <p:blipFill>
          <a:blip r:embed="rId5">
            <a:alphaModFix/>
          </a:blip>
          <a:stretch>
            <a:fillRect/>
          </a:stretch>
        </p:blipFill>
        <p:spPr>
          <a:xfrm>
            <a:off x="7295750" y="206700"/>
            <a:ext cx="1647626" cy="1647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4"/>
          <p:cNvSpPr txBox="1"/>
          <p:nvPr>
            <p:ph type="title"/>
          </p:nvPr>
        </p:nvSpPr>
        <p:spPr>
          <a:xfrm>
            <a:off x="294850" y="229325"/>
            <a:ext cx="7305900" cy="72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0B5394"/>
                </a:solidFill>
              </a:rPr>
              <a:t>Conclusions </a:t>
            </a:r>
            <a:endParaRPr b="1" sz="2800">
              <a:solidFill>
                <a:srgbClr val="0B5394"/>
              </a:solidFill>
            </a:endParaRPr>
          </a:p>
        </p:txBody>
      </p:sp>
      <p:sp>
        <p:nvSpPr>
          <p:cNvPr id="231" name="Google Shape;231;p24"/>
          <p:cNvSpPr txBox="1"/>
          <p:nvPr>
            <p:ph idx="1" type="body"/>
          </p:nvPr>
        </p:nvSpPr>
        <p:spPr>
          <a:xfrm>
            <a:off x="1111175" y="1690175"/>
            <a:ext cx="3911700" cy="21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3D85C6"/>
                </a:solidFill>
              </a:rPr>
              <a:t>Findings</a:t>
            </a:r>
            <a:r>
              <a:rPr b="1" lang="en" sz="1200">
                <a:solidFill>
                  <a:srgbClr val="3D85C6"/>
                </a:solidFill>
              </a:rPr>
              <a:t>:</a:t>
            </a:r>
            <a:endParaRPr b="1" sz="1200">
              <a:solidFill>
                <a:srgbClr val="3D85C6"/>
              </a:solidFill>
            </a:endParaRPr>
          </a:p>
          <a:p>
            <a:pPr indent="-311150" lvl="0" marL="457200" rtl="0" algn="l">
              <a:spcBef>
                <a:spcPts val="1200"/>
              </a:spcBef>
              <a:spcAft>
                <a:spcPts val="0"/>
              </a:spcAft>
              <a:buClr>
                <a:srgbClr val="3D85C6"/>
              </a:buClr>
              <a:buSzPts val="1300"/>
              <a:buFont typeface="Arial"/>
              <a:buChar char="●"/>
            </a:pPr>
            <a:r>
              <a:rPr b="1" lang="en">
                <a:solidFill>
                  <a:srgbClr val="3D85C6"/>
                </a:solidFill>
              </a:rPr>
              <a:t>McDonald's:</a:t>
            </a:r>
            <a:r>
              <a:rPr lang="en">
                <a:solidFill>
                  <a:srgbClr val="3D85C6"/>
                </a:solidFill>
              </a:rPr>
              <a:t> Lowest calories.</a:t>
            </a:r>
            <a:endParaRPr>
              <a:solidFill>
                <a:srgbClr val="3D85C6"/>
              </a:solidFill>
            </a:endParaRPr>
          </a:p>
          <a:p>
            <a:pPr indent="-311150" lvl="0" marL="457200" rtl="0" algn="l">
              <a:spcBef>
                <a:spcPts val="0"/>
              </a:spcBef>
              <a:spcAft>
                <a:spcPts val="0"/>
              </a:spcAft>
              <a:buClr>
                <a:srgbClr val="3D85C6"/>
              </a:buClr>
              <a:buSzPts val="1300"/>
              <a:buFont typeface="Arial"/>
              <a:buChar char="●"/>
            </a:pPr>
            <a:r>
              <a:rPr b="1" lang="en">
                <a:solidFill>
                  <a:srgbClr val="3D85C6"/>
                </a:solidFill>
              </a:rPr>
              <a:t>Chick-fil-A:</a:t>
            </a:r>
            <a:r>
              <a:rPr lang="en">
                <a:solidFill>
                  <a:srgbClr val="3D85C6"/>
                </a:solidFill>
              </a:rPr>
              <a:t> Lowest sugar and fat.</a:t>
            </a:r>
            <a:endParaRPr>
              <a:solidFill>
                <a:srgbClr val="3D85C6"/>
              </a:solidFill>
            </a:endParaRPr>
          </a:p>
          <a:p>
            <a:pPr indent="-311150" lvl="0" marL="457200" rtl="0" algn="l">
              <a:spcBef>
                <a:spcPts val="0"/>
              </a:spcBef>
              <a:spcAft>
                <a:spcPts val="0"/>
              </a:spcAft>
              <a:buClr>
                <a:srgbClr val="3D85C6"/>
              </a:buClr>
              <a:buSzPts val="1300"/>
              <a:buFont typeface="Arial"/>
              <a:buChar char="●"/>
            </a:pPr>
            <a:r>
              <a:rPr b="1" lang="en">
                <a:solidFill>
                  <a:srgbClr val="3D85C6"/>
                </a:solidFill>
              </a:rPr>
              <a:t>Subway:</a:t>
            </a:r>
            <a:r>
              <a:rPr lang="en">
                <a:solidFill>
                  <a:srgbClr val="3D85C6"/>
                </a:solidFill>
              </a:rPr>
              <a:t> Lowest sodium, highest fiber.</a:t>
            </a:r>
            <a:endParaRPr>
              <a:solidFill>
                <a:srgbClr val="3D85C6"/>
              </a:solidFill>
            </a:endParaRPr>
          </a:p>
          <a:p>
            <a:pPr indent="-311150" lvl="0" marL="457200" rtl="0" algn="l">
              <a:spcBef>
                <a:spcPts val="0"/>
              </a:spcBef>
              <a:spcAft>
                <a:spcPts val="0"/>
              </a:spcAft>
              <a:buClr>
                <a:srgbClr val="3D85C6"/>
              </a:buClr>
              <a:buSzPts val="1300"/>
              <a:buFont typeface="Arial"/>
              <a:buChar char="●"/>
            </a:pPr>
            <a:r>
              <a:rPr b="1" lang="en">
                <a:solidFill>
                  <a:srgbClr val="3D85C6"/>
                </a:solidFill>
              </a:rPr>
              <a:t>Sonic:</a:t>
            </a:r>
            <a:r>
              <a:rPr lang="en">
                <a:solidFill>
                  <a:srgbClr val="3D85C6"/>
                </a:solidFill>
              </a:rPr>
              <a:t> Highest protein.</a:t>
            </a:r>
            <a:endParaRPr>
              <a:solidFill>
                <a:srgbClr val="3D85C6"/>
              </a:solidFill>
            </a:endParaRPr>
          </a:p>
          <a:p>
            <a:pPr indent="0" lvl="0" marL="0" rtl="0" algn="l">
              <a:spcBef>
                <a:spcPts val="1200"/>
              </a:spcBef>
              <a:spcAft>
                <a:spcPts val="0"/>
              </a:spcAft>
              <a:buNone/>
            </a:pPr>
            <a:r>
              <a:t/>
            </a:r>
            <a:endParaRPr sz="1200"/>
          </a:p>
        </p:txBody>
      </p:sp>
      <p:pic>
        <p:nvPicPr>
          <p:cNvPr descr="Blue checkered tablecloth on the bottom-left-hand corner" id="232" name="Google Shape;232;p24"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sp>
        <p:nvSpPr>
          <p:cNvPr id="233" name="Google Shape;233;p24"/>
          <p:cNvSpPr txBox="1"/>
          <p:nvPr/>
        </p:nvSpPr>
        <p:spPr>
          <a:xfrm>
            <a:off x="567875" y="950225"/>
            <a:ext cx="63666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highlight>
                  <a:srgbClr val="FFE599"/>
                </a:highlight>
                <a:latin typeface="Calibri"/>
                <a:ea typeface="Calibri"/>
                <a:cs typeface="Calibri"/>
                <a:sym typeface="Calibri"/>
              </a:rPr>
              <a:t>Original Problem: Assess healthiness of fast food based on nutritional content.</a:t>
            </a:r>
            <a:endParaRPr b="1" i="1">
              <a:solidFill>
                <a:schemeClr val="dk2"/>
              </a:solidFill>
              <a:highlight>
                <a:srgbClr val="FFE599"/>
              </a:highlight>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34" name="Google Shape;234;p24"/>
          <p:cNvPicPr preferRelativeResize="0"/>
          <p:nvPr/>
        </p:nvPicPr>
        <p:blipFill>
          <a:blip r:embed="rId5">
            <a:alphaModFix/>
          </a:blip>
          <a:stretch>
            <a:fillRect/>
          </a:stretch>
        </p:blipFill>
        <p:spPr>
          <a:xfrm>
            <a:off x="5290250" y="1379525"/>
            <a:ext cx="3021975" cy="30526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25"/>
          <p:cNvPicPr preferRelativeResize="0"/>
          <p:nvPr/>
        </p:nvPicPr>
        <p:blipFill>
          <a:blip r:embed="rId4">
            <a:alphaModFix/>
          </a:blip>
          <a:stretch>
            <a:fillRect/>
          </a:stretch>
        </p:blipFill>
        <p:spPr>
          <a:xfrm>
            <a:off x="1540626" y="1806125"/>
            <a:ext cx="6429573" cy="3149369"/>
          </a:xfrm>
          <a:prstGeom prst="rect">
            <a:avLst/>
          </a:prstGeom>
          <a:noFill/>
          <a:ln>
            <a:noFill/>
          </a:ln>
        </p:spPr>
      </p:pic>
      <p:pic>
        <p:nvPicPr>
          <p:cNvPr descr="Blue checkered tablecloth on the bottom-left-hand corner" id="240" name="Google Shape;240;p25" title="Tablecloth A"/>
          <p:cNvPicPr preferRelativeResize="0"/>
          <p:nvPr/>
        </p:nvPicPr>
        <p:blipFill rotWithShape="1">
          <a:blip r:embed="rId5">
            <a:alphaModFix/>
          </a:blip>
          <a:srcRect b="35653" l="39249" r="-25286" t="-2010"/>
          <a:stretch/>
        </p:blipFill>
        <p:spPr>
          <a:xfrm>
            <a:off x="0" y="2284375"/>
            <a:ext cx="2409626" cy="2859127"/>
          </a:xfrm>
          <a:prstGeom prst="rect">
            <a:avLst/>
          </a:prstGeom>
          <a:noFill/>
          <a:ln>
            <a:noFill/>
          </a:ln>
        </p:spPr>
      </p:pic>
      <p:sp>
        <p:nvSpPr>
          <p:cNvPr id="241" name="Google Shape;241;p25"/>
          <p:cNvSpPr txBox="1"/>
          <p:nvPr/>
        </p:nvSpPr>
        <p:spPr>
          <a:xfrm>
            <a:off x="899800" y="583675"/>
            <a:ext cx="74175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0B5394"/>
                </a:solidFill>
                <a:highlight>
                  <a:schemeClr val="dk1"/>
                </a:highlight>
                <a:latin typeface="Amatic SC"/>
                <a:ea typeface="Amatic SC"/>
                <a:cs typeface="Amatic SC"/>
                <a:sym typeface="Amatic SC"/>
              </a:rPr>
              <a:t>Amir			Alessia				Houleye				Paola</a:t>
            </a:r>
            <a:endParaRPr b="1" sz="2900">
              <a:solidFill>
                <a:srgbClr val="0B5394"/>
              </a:solidFill>
              <a:highlight>
                <a:schemeClr val="dk1"/>
              </a:highlight>
              <a:latin typeface="Amatic SC"/>
              <a:ea typeface="Amatic SC"/>
              <a:cs typeface="Amatic SC"/>
              <a:sym typeface="Amatic SC"/>
            </a:endParaRPr>
          </a:p>
          <a:p>
            <a:pPr indent="0" lvl="0" marL="0" rtl="0" algn="l">
              <a:spcBef>
                <a:spcPts val="0"/>
              </a:spcBef>
              <a:spcAft>
                <a:spcPts val="0"/>
              </a:spcAft>
              <a:buNone/>
            </a:pPr>
            <a:r>
              <a:t/>
            </a:r>
            <a:endParaRPr sz="19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14"/>
          <p:cNvSpPr txBox="1"/>
          <p:nvPr>
            <p:ph type="title"/>
          </p:nvPr>
        </p:nvSpPr>
        <p:spPr>
          <a:xfrm>
            <a:off x="326900" y="383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B5394"/>
                </a:solidFill>
              </a:rPr>
              <a:t>Project Overview</a:t>
            </a:r>
            <a:endParaRPr>
              <a:solidFill>
                <a:srgbClr val="0B5394"/>
              </a:solidFill>
            </a:endParaRPr>
          </a:p>
        </p:txBody>
      </p:sp>
      <p:pic>
        <p:nvPicPr>
          <p:cNvPr descr="Blue checkered tablecloth on the bottom-left-hand corner" id="137" name="Google Shape;137;p14"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38" name="Google Shape;138;p14"/>
          <p:cNvPicPr preferRelativeResize="0"/>
          <p:nvPr/>
        </p:nvPicPr>
        <p:blipFill>
          <a:blip r:embed="rId5">
            <a:alphaModFix/>
          </a:blip>
          <a:stretch>
            <a:fillRect/>
          </a:stretch>
        </p:blipFill>
        <p:spPr>
          <a:xfrm>
            <a:off x="4834125" y="2102000"/>
            <a:ext cx="4091025" cy="1580750"/>
          </a:xfrm>
          <a:prstGeom prst="rect">
            <a:avLst/>
          </a:prstGeom>
          <a:noFill/>
          <a:ln>
            <a:noFill/>
          </a:ln>
        </p:spPr>
      </p:pic>
      <p:sp>
        <p:nvSpPr>
          <p:cNvPr id="139" name="Google Shape;139;p14"/>
          <p:cNvSpPr txBox="1"/>
          <p:nvPr>
            <p:ph idx="1" type="body"/>
          </p:nvPr>
        </p:nvSpPr>
        <p:spPr>
          <a:xfrm>
            <a:off x="2604175" y="3437725"/>
            <a:ext cx="5124000" cy="1523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783F04"/>
              </a:buClr>
              <a:buSzPts val="1200"/>
              <a:buChar char="➔"/>
            </a:pPr>
            <a:r>
              <a:rPr b="1" i="1" lang="en" sz="1200">
                <a:solidFill>
                  <a:srgbClr val="783F04"/>
                </a:solidFill>
              </a:rPr>
              <a:t>Which fast food restaurant menu is most likely to contribute to excessive sugar intake?</a:t>
            </a:r>
            <a:endParaRPr b="1" i="1" sz="1200">
              <a:solidFill>
                <a:srgbClr val="783F04"/>
              </a:solidFill>
            </a:endParaRPr>
          </a:p>
          <a:p>
            <a:pPr indent="-304800" lvl="0" marL="457200" rtl="0" algn="l">
              <a:spcBef>
                <a:spcPts val="0"/>
              </a:spcBef>
              <a:spcAft>
                <a:spcPts val="0"/>
              </a:spcAft>
              <a:buClr>
                <a:srgbClr val="783F04"/>
              </a:buClr>
              <a:buSzPts val="1200"/>
              <a:buChar char="➔"/>
            </a:pPr>
            <a:r>
              <a:rPr b="1" i="1" lang="en" sz="1200">
                <a:solidFill>
                  <a:srgbClr val="783F04"/>
                </a:solidFill>
              </a:rPr>
              <a:t>Are fast food items notoriously low in dietary fiber?</a:t>
            </a:r>
            <a:endParaRPr b="1" i="1" sz="1200">
              <a:solidFill>
                <a:srgbClr val="783F04"/>
              </a:solidFill>
            </a:endParaRPr>
          </a:p>
          <a:p>
            <a:pPr indent="-304800" lvl="0" marL="457200" rtl="0" algn="l">
              <a:spcBef>
                <a:spcPts val="0"/>
              </a:spcBef>
              <a:spcAft>
                <a:spcPts val="0"/>
              </a:spcAft>
              <a:buClr>
                <a:srgbClr val="783F04"/>
              </a:buClr>
              <a:buSzPts val="1200"/>
              <a:buChar char="➔"/>
            </a:pPr>
            <a:r>
              <a:rPr b="1" i="1" lang="en" sz="1200">
                <a:solidFill>
                  <a:srgbClr val="783F04"/>
                </a:solidFill>
              </a:rPr>
              <a:t>Which restaurant is selling most unhealthy food?</a:t>
            </a:r>
            <a:endParaRPr b="1" i="1" sz="1200">
              <a:solidFill>
                <a:srgbClr val="783F04"/>
              </a:solidFill>
            </a:endParaRPr>
          </a:p>
          <a:p>
            <a:pPr indent="-304800" lvl="0" marL="457200" rtl="0" algn="l">
              <a:spcBef>
                <a:spcPts val="0"/>
              </a:spcBef>
              <a:spcAft>
                <a:spcPts val="0"/>
              </a:spcAft>
              <a:buClr>
                <a:srgbClr val="783F04"/>
              </a:buClr>
              <a:buSzPts val="1200"/>
              <a:buChar char="➔"/>
            </a:pPr>
            <a:r>
              <a:rPr b="1" i="1" lang="en" sz="1200">
                <a:solidFill>
                  <a:srgbClr val="783F04"/>
                </a:solidFill>
              </a:rPr>
              <a:t>…?</a:t>
            </a:r>
            <a:endParaRPr b="1" i="1" sz="1200">
              <a:solidFill>
                <a:srgbClr val="783F04"/>
              </a:solidFill>
            </a:endParaRPr>
          </a:p>
          <a:p>
            <a:pPr indent="0" lvl="0" marL="0" rtl="0" algn="l">
              <a:spcBef>
                <a:spcPts val="0"/>
              </a:spcBef>
              <a:spcAft>
                <a:spcPts val="0"/>
              </a:spcAft>
              <a:buNone/>
            </a:pPr>
            <a:r>
              <a:t/>
            </a:r>
            <a:endParaRPr sz="1600">
              <a:solidFill>
                <a:srgbClr val="783F04"/>
              </a:solidFill>
              <a:latin typeface="Arial"/>
              <a:ea typeface="Arial"/>
              <a:cs typeface="Arial"/>
              <a:sym typeface="Arial"/>
            </a:endParaRPr>
          </a:p>
        </p:txBody>
      </p:sp>
      <p:sp>
        <p:nvSpPr>
          <p:cNvPr id="140" name="Google Shape;140;p14"/>
          <p:cNvSpPr txBox="1"/>
          <p:nvPr/>
        </p:nvSpPr>
        <p:spPr>
          <a:xfrm>
            <a:off x="819150" y="1051125"/>
            <a:ext cx="75057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3D85C6"/>
                </a:solidFill>
                <a:latin typeface="Calibri"/>
                <a:ea typeface="Calibri"/>
                <a:cs typeface="Calibri"/>
                <a:sym typeface="Calibri"/>
              </a:rPr>
              <a:t>In today's fast-paced world, the availability and convenience of fast food have made it a popular choice for many consumers. However, with rising health consciousness, there is growing concern about the nutritional quality of fast food items</a:t>
            </a:r>
            <a:endParaRPr b="1" sz="1200">
              <a:solidFill>
                <a:srgbClr val="3D85C6"/>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rgbClr val="3D85C6"/>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3D85C6"/>
                </a:solidFill>
                <a:latin typeface="Calibri"/>
                <a:ea typeface="Calibri"/>
                <a:cs typeface="Calibri"/>
                <a:sym typeface="Calibri"/>
              </a:rPr>
              <a:t>The primary objective of this project is to understand the differences in nutritional content between fast foods sold by different restaurants</a:t>
            </a:r>
            <a:endParaRPr b="1" sz="1200">
              <a:solidFill>
                <a:srgbClr val="3D85C6"/>
              </a:solidFill>
              <a:latin typeface="Calibri"/>
              <a:ea typeface="Calibri"/>
              <a:cs typeface="Calibri"/>
              <a:sym typeface="Calibri"/>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15"/>
          <p:cNvSpPr txBox="1"/>
          <p:nvPr>
            <p:ph idx="1" type="body"/>
          </p:nvPr>
        </p:nvSpPr>
        <p:spPr>
          <a:xfrm>
            <a:off x="819025" y="182400"/>
            <a:ext cx="7393200" cy="34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0B5394"/>
                </a:solidFill>
                <a:latin typeface="Nunito"/>
                <a:ea typeface="Nunito"/>
                <a:cs typeface="Nunito"/>
                <a:sym typeface="Nunito"/>
              </a:rPr>
              <a:t>Primary Data Sources:</a:t>
            </a:r>
            <a:endParaRPr>
              <a:solidFill>
                <a:srgbClr val="0B5394"/>
              </a:solidFill>
            </a:endParaRPr>
          </a:p>
          <a:p>
            <a:pPr indent="-304800" lvl="0" marL="457200" rtl="0" algn="l">
              <a:spcBef>
                <a:spcPts val="1200"/>
              </a:spcBef>
              <a:spcAft>
                <a:spcPts val="0"/>
              </a:spcAft>
              <a:buSzPts val="1200"/>
              <a:buChar char="❖"/>
            </a:pPr>
            <a:r>
              <a:rPr b="1" lang="en" sz="1200"/>
              <a:t>Fast Food Nutrition Dataset:</a:t>
            </a:r>
            <a:r>
              <a:rPr lang="en" sz="1200"/>
              <a:t> Nutritional details from major fast food chains.</a:t>
            </a:r>
            <a:endParaRPr sz="1200"/>
          </a:p>
          <a:p>
            <a:pPr indent="-304800" lvl="0" marL="457200" rtl="0" algn="l">
              <a:spcBef>
                <a:spcPts val="0"/>
              </a:spcBef>
              <a:spcAft>
                <a:spcPts val="0"/>
              </a:spcAft>
              <a:buSzPts val="1200"/>
              <a:buChar char="❖"/>
            </a:pPr>
            <a:r>
              <a:rPr b="1" lang="en" sz="1200"/>
              <a:t>Comprehensive Nutritional Food Database:</a:t>
            </a:r>
            <a:r>
              <a:rPr lang="en" sz="1200"/>
              <a:t> Nutrient data for major traditional foods globally.</a:t>
            </a:r>
            <a:endParaRPr sz="1200"/>
          </a:p>
          <a:p>
            <a:pPr indent="-304800" lvl="0" marL="457200" rtl="0" algn="l">
              <a:spcBef>
                <a:spcPts val="0"/>
              </a:spcBef>
              <a:spcAft>
                <a:spcPts val="0"/>
              </a:spcAft>
              <a:buSzPts val="1200"/>
              <a:buChar char="❖"/>
            </a:pPr>
            <a:r>
              <a:rPr b="1" lang="en" sz="1200"/>
              <a:t>Top Selling Restaurant Items: </a:t>
            </a:r>
            <a:r>
              <a:rPr lang="en" sz="1200"/>
              <a:t>Top rated food items</a:t>
            </a:r>
            <a:endParaRPr sz="1200"/>
          </a:p>
          <a:p>
            <a:pPr indent="0" lvl="0" marL="0" rtl="0" algn="l">
              <a:spcBef>
                <a:spcPts val="1200"/>
              </a:spcBef>
              <a:spcAft>
                <a:spcPts val="0"/>
              </a:spcAft>
              <a:buNone/>
            </a:pPr>
            <a:r>
              <a:rPr lang="en" sz="3000">
                <a:solidFill>
                  <a:srgbClr val="0B5394"/>
                </a:solidFill>
                <a:latin typeface="Nunito"/>
                <a:ea typeface="Nunito"/>
                <a:cs typeface="Nunito"/>
                <a:sym typeface="Nunito"/>
              </a:rPr>
              <a:t>Challenges:</a:t>
            </a:r>
            <a:endParaRPr sz="3000">
              <a:solidFill>
                <a:srgbClr val="0B5394"/>
              </a:solidFill>
              <a:latin typeface="Nunito"/>
              <a:ea typeface="Nunito"/>
              <a:cs typeface="Nunito"/>
              <a:sym typeface="Nunito"/>
            </a:endParaRPr>
          </a:p>
          <a:p>
            <a:pPr indent="-304800" lvl="0" marL="457200" rtl="0" algn="l">
              <a:spcBef>
                <a:spcPts val="1200"/>
              </a:spcBef>
              <a:spcAft>
                <a:spcPts val="0"/>
              </a:spcAft>
              <a:buSzPts val="1200"/>
              <a:buChar char="❖"/>
            </a:pPr>
            <a:r>
              <a:rPr b="1" lang="en" sz="1200"/>
              <a:t>Data Consistency</a:t>
            </a:r>
            <a:r>
              <a:rPr lang="en" sz="1200"/>
              <a:t>: Standardizing units across datasets.</a:t>
            </a:r>
            <a:endParaRPr sz="1200"/>
          </a:p>
          <a:p>
            <a:pPr indent="-304800" lvl="0" marL="457200" rtl="0" algn="l">
              <a:spcBef>
                <a:spcPts val="0"/>
              </a:spcBef>
              <a:spcAft>
                <a:spcPts val="0"/>
              </a:spcAft>
              <a:buSzPts val="1200"/>
              <a:buChar char="❖"/>
            </a:pPr>
            <a:r>
              <a:rPr b="1" lang="en" sz="1200"/>
              <a:t>Nutrient Completeness</a:t>
            </a:r>
            <a:r>
              <a:rPr lang="en" sz="1200"/>
              <a:t>: Handling missing data through estimation.</a:t>
            </a:r>
            <a:endParaRPr sz="1200"/>
          </a:p>
          <a:p>
            <a:pPr indent="-304800" lvl="0" marL="457200" rtl="0" algn="l">
              <a:spcBef>
                <a:spcPts val="0"/>
              </a:spcBef>
              <a:spcAft>
                <a:spcPts val="0"/>
              </a:spcAft>
              <a:buSzPts val="1200"/>
              <a:buChar char="❖"/>
            </a:pPr>
            <a:r>
              <a:rPr b="1" lang="en" sz="1200"/>
              <a:t>Integration</a:t>
            </a:r>
            <a:r>
              <a:rPr lang="en" sz="1200"/>
              <a:t>: Categorizing fast food compared to traditional food for direct analysis.</a:t>
            </a:r>
            <a:endParaRPr sz="1200"/>
          </a:p>
          <a:p>
            <a:pPr indent="-304800" lvl="0" marL="457200" rtl="0" algn="l">
              <a:spcBef>
                <a:spcPts val="0"/>
              </a:spcBef>
              <a:spcAft>
                <a:spcPts val="0"/>
              </a:spcAft>
              <a:buSzPts val="1200"/>
              <a:buChar char="❖"/>
            </a:pPr>
            <a:r>
              <a:rPr b="1" lang="en" sz="1200"/>
              <a:t>Database Table Design</a:t>
            </a:r>
            <a:r>
              <a:rPr lang="en" sz="1200"/>
              <a:t>: Connecting tables and understanding the primary and </a:t>
            </a:r>
            <a:r>
              <a:rPr lang="en" sz="1200"/>
              <a:t>foreign</a:t>
            </a:r>
            <a:r>
              <a:rPr lang="en" sz="1200"/>
              <a:t> key relation in tables</a:t>
            </a:r>
            <a:endParaRPr sz="1200"/>
          </a:p>
          <a:p>
            <a:pPr indent="-304800" lvl="0" marL="457200" rtl="0" algn="l">
              <a:spcBef>
                <a:spcPts val="0"/>
              </a:spcBef>
              <a:spcAft>
                <a:spcPts val="0"/>
              </a:spcAft>
              <a:buSzPts val="1200"/>
              <a:buChar char="❖"/>
            </a:pPr>
            <a:r>
              <a:rPr b="1" lang="en" sz="1200"/>
              <a:t>DB Data Upload</a:t>
            </a:r>
            <a:r>
              <a:rPr lang="en" sz="1200"/>
              <a:t>: The data upload failed </a:t>
            </a:r>
            <a:r>
              <a:rPr lang="en" sz="1200"/>
              <a:t>because</a:t>
            </a:r>
            <a:r>
              <a:rPr lang="en" sz="1200"/>
              <a:t> of minor mistakes </a:t>
            </a:r>
            <a:endParaRPr/>
          </a:p>
        </p:txBody>
      </p:sp>
      <p:pic>
        <p:nvPicPr>
          <p:cNvPr descr="Blue checkered tablecloth on the bottom-left-hand corner" id="146" name="Google Shape;146;p15"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47" name="Google Shape;147;p15" title="a man in a suit is standing in front of a screen that says ' create table public ' at the top (Provided by Tenor)"/>
          <p:cNvPicPr preferRelativeResize="0"/>
          <p:nvPr/>
        </p:nvPicPr>
        <p:blipFill>
          <a:blip r:embed="rId5">
            <a:alphaModFix/>
          </a:blip>
          <a:stretch>
            <a:fillRect/>
          </a:stretch>
        </p:blipFill>
        <p:spPr>
          <a:xfrm>
            <a:off x="6434225" y="3424844"/>
            <a:ext cx="2501525" cy="1501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231025"/>
            <a:ext cx="7505700" cy="65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B5394"/>
                </a:solidFill>
              </a:rPr>
              <a:t>Database Design &amp; Data Transformation</a:t>
            </a:r>
            <a:endParaRPr b="1">
              <a:solidFill>
                <a:srgbClr val="0B5394"/>
              </a:solidFill>
            </a:endParaRPr>
          </a:p>
        </p:txBody>
      </p:sp>
      <p:sp>
        <p:nvSpPr>
          <p:cNvPr id="153" name="Google Shape;153;p16"/>
          <p:cNvSpPr txBox="1"/>
          <p:nvPr>
            <p:ph idx="1" type="body"/>
          </p:nvPr>
        </p:nvSpPr>
        <p:spPr>
          <a:xfrm>
            <a:off x="977225" y="1095050"/>
            <a:ext cx="2804100" cy="2503800"/>
          </a:xfrm>
          <a:prstGeom prst="rect">
            <a:avLst/>
          </a:prstGeom>
        </p:spPr>
        <p:txBody>
          <a:bodyPr anchorCtr="0" anchor="t" bIns="91425" lIns="91425" spcFirstLastPara="1" rIns="91425" wrap="square" tIns="91425">
            <a:normAutofit/>
          </a:bodyPr>
          <a:lstStyle/>
          <a:p>
            <a:pPr indent="0" lvl="0" marL="0" rtl="0" algn="l">
              <a:lnSpc>
                <a:spcPct val="140000"/>
              </a:lnSpc>
              <a:spcBef>
                <a:spcPts val="2000"/>
              </a:spcBef>
              <a:spcAft>
                <a:spcPts val="0"/>
              </a:spcAft>
              <a:buNone/>
            </a:pPr>
            <a:r>
              <a:rPr b="1" lang="en" sz="1200">
                <a:solidFill>
                  <a:srgbClr val="0B5394"/>
                </a:solidFill>
                <a:highlight>
                  <a:schemeClr val="dk1"/>
                </a:highlight>
              </a:rPr>
              <a:t>Key challenges: </a:t>
            </a:r>
            <a:endParaRPr b="1" sz="1200">
              <a:solidFill>
                <a:srgbClr val="0B5394"/>
              </a:solidFill>
              <a:highlight>
                <a:schemeClr val="dk1"/>
              </a:highlight>
            </a:endParaRPr>
          </a:p>
          <a:p>
            <a:pPr indent="-304800" lvl="0" marL="457200" rtl="0" algn="l">
              <a:lnSpc>
                <a:spcPct val="140000"/>
              </a:lnSpc>
              <a:spcBef>
                <a:spcPts val="2000"/>
              </a:spcBef>
              <a:spcAft>
                <a:spcPts val="0"/>
              </a:spcAft>
              <a:buClr>
                <a:srgbClr val="0B5394"/>
              </a:buClr>
              <a:buSzPts val="1200"/>
              <a:buChar char="➢"/>
            </a:pPr>
            <a:r>
              <a:rPr b="1" lang="en" sz="1200">
                <a:solidFill>
                  <a:srgbClr val="0B5394"/>
                </a:solidFill>
                <a:highlight>
                  <a:schemeClr val="dk1"/>
                </a:highlight>
              </a:rPr>
              <a:t>Determining the correct relationships between tables</a:t>
            </a:r>
            <a:endParaRPr b="1" sz="1200">
              <a:solidFill>
                <a:srgbClr val="0B5394"/>
              </a:solidFill>
              <a:highlight>
                <a:schemeClr val="dk1"/>
              </a:highlight>
            </a:endParaRPr>
          </a:p>
          <a:p>
            <a:pPr indent="-304800" lvl="0" marL="457200" rtl="0" algn="l">
              <a:lnSpc>
                <a:spcPct val="140000"/>
              </a:lnSpc>
              <a:spcBef>
                <a:spcPts val="0"/>
              </a:spcBef>
              <a:spcAft>
                <a:spcPts val="0"/>
              </a:spcAft>
              <a:buClr>
                <a:srgbClr val="0B5394"/>
              </a:buClr>
              <a:buSzPts val="1200"/>
              <a:buChar char="➢"/>
            </a:pPr>
            <a:r>
              <a:rPr b="1" lang="en" sz="1200">
                <a:solidFill>
                  <a:srgbClr val="0B5394"/>
                </a:solidFill>
                <a:highlight>
                  <a:schemeClr val="dk1"/>
                </a:highlight>
              </a:rPr>
              <a:t>Make sure every tables are connected with the foreign keys. </a:t>
            </a:r>
            <a:endParaRPr b="1" sz="1200">
              <a:solidFill>
                <a:srgbClr val="0B5394"/>
              </a:solidFill>
              <a:highlight>
                <a:schemeClr val="dk1"/>
              </a:highlight>
            </a:endParaRPr>
          </a:p>
        </p:txBody>
      </p:sp>
      <p:pic>
        <p:nvPicPr>
          <p:cNvPr descr="Blue checkered tablecloth on the bottom-left-hand corner" id="154" name="Google Shape;154;p16"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55" name="Google Shape;155;p16"/>
          <p:cNvPicPr preferRelativeResize="0"/>
          <p:nvPr/>
        </p:nvPicPr>
        <p:blipFill>
          <a:blip r:embed="rId5">
            <a:alphaModFix/>
          </a:blip>
          <a:stretch>
            <a:fillRect/>
          </a:stretch>
        </p:blipFill>
        <p:spPr>
          <a:xfrm>
            <a:off x="4033075" y="1095050"/>
            <a:ext cx="4472427" cy="3354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376950"/>
            <a:ext cx="7505700" cy="9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B5394"/>
                </a:solidFill>
              </a:rPr>
              <a:t>SQL Insights &amp; Advanced Analysis</a:t>
            </a:r>
            <a:endParaRPr b="1">
              <a:solidFill>
                <a:srgbClr val="0B5394"/>
              </a:solidFill>
            </a:endParaRPr>
          </a:p>
        </p:txBody>
      </p:sp>
      <p:sp>
        <p:nvSpPr>
          <p:cNvPr id="161" name="Google Shape;161;p17"/>
          <p:cNvSpPr txBox="1"/>
          <p:nvPr>
            <p:ph idx="1" type="body"/>
          </p:nvPr>
        </p:nvSpPr>
        <p:spPr>
          <a:xfrm>
            <a:off x="819150" y="1300950"/>
            <a:ext cx="3686100" cy="240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B5394"/>
                </a:solidFill>
              </a:rPr>
              <a:t>We identified significant differences in nutritional content between fast food and everyday meals, revealing trends in calorie and fat content.</a:t>
            </a:r>
            <a:br>
              <a:rPr lang="en" sz="1200">
                <a:solidFill>
                  <a:srgbClr val="0B5394"/>
                </a:solidFill>
              </a:rPr>
            </a:br>
            <a:br>
              <a:rPr lang="en" sz="1200">
                <a:solidFill>
                  <a:srgbClr val="0B5394"/>
                </a:solidFill>
              </a:rPr>
            </a:br>
            <a:br>
              <a:rPr lang="en" sz="1200">
                <a:solidFill>
                  <a:srgbClr val="0B5394"/>
                </a:solidFill>
              </a:rPr>
            </a:br>
            <a:r>
              <a:rPr lang="en" sz="1200">
                <a:solidFill>
                  <a:srgbClr val="0B5394"/>
                </a:solidFill>
              </a:rPr>
              <a:t>Creating advanced SQL queries with multiple joins was complex, especially when ensuring the correct tables were accurately linked.</a:t>
            </a:r>
            <a:endParaRPr sz="1200">
              <a:solidFill>
                <a:srgbClr val="0B5394"/>
              </a:solidFill>
            </a:endParaRPr>
          </a:p>
        </p:txBody>
      </p:sp>
      <p:pic>
        <p:nvPicPr>
          <p:cNvPr descr="Blue checkered tablecloth on the bottom-left-hand corner" id="162" name="Google Shape;162;p17"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63" name="Google Shape;163;p17"/>
          <p:cNvPicPr preferRelativeResize="0"/>
          <p:nvPr/>
        </p:nvPicPr>
        <p:blipFill>
          <a:blip r:embed="rId5">
            <a:alphaModFix/>
          </a:blip>
          <a:stretch>
            <a:fillRect/>
          </a:stretch>
        </p:blipFill>
        <p:spPr>
          <a:xfrm>
            <a:off x="4572000" y="1368225"/>
            <a:ext cx="4048875" cy="303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descr="Blue checkered tablecloth on the bottom-left-hand corner" id="168" name="Google Shape;168;p18"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69" name="Google Shape;169;p18"/>
          <p:cNvPicPr preferRelativeResize="0"/>
          <p:nvPr/>
        </p:nvPicPr>
        <p:blipFill>
          <a:blip r:embed="rId5">
            <a:alphaModFix/>
          </a:blip>
          <a:stretch>
            <a:fillRect/>
          </a:stretch>
        </p:blipFill>
        <p:spPr>
          <a:xfrm>
            <a:off x="4848625" y="327075"/>
            <a:ext cx="3968249" cy="2785200"/>
          </a:xfrm>
          <a:prstGeom prst="rect">
            <a:avLst/>
          </a:prstGeom>
          <a:noFill/>
          <a:ln>
            <a:noFill/>
          </a:ln>
        </p:spPr>
      </p:pic>
      <p:sp>
        <p:nvSpPr>
          <p:cNvPr id="170" name="Google Shape;170;p18"/>
          <p:cNvSpPr txBox="1"/>
          <p:nvPr/>
        </p:nvSpPr>
        <p:spPr>
          <a:xfrm>
            <a:off x="425900" y="556950"/>
            <a:ext cx="3855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73763"/>
                </a:solidFill>
                <a:latin typeface="Calibri"/>
                <a:ea typeface="Calibri"/>
                <a:cs typeface="Calibri"/>
                <a:sym typeface="Calibri"/>
              </a:rPr>
              <a:t>This analysis reveals the nutritional range of each restaurant's menu by showcasing the highest and average values of key macronutrients, offering a snapshot of both peak and typical nutritional content.</a:t>
            </a:r>
            <a:endParaRPr sz="1200">
              <a:solidFill>
                <a:srgbClr val="073763"/>
              </a:solidFill>
              <a:latin typeface="Calibri"/>
              <a:ea typeface="Calibri"/>
              <a:cs typeface="Calibri"/>
              <a:sym typeface="Calibri"/>
            </a:endParaRPr>
          </a:p>
        </p:txBody>
      </p:sp>
      <p:sp>
        <p:nvSpPr>
          <p:cNvPr id="171" name="Google Shape;171;p18"/>
          <p:cNvSpPr txBox="1"/>
          <p:nvPr/>
        </p:nvSpPr>
        <p:spPr>
          <a:xfrm>
            <a:off x="1878775" y="2154275"/>
            <a:ext cx="1124700" cy="12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0B5394"/>
                </a:solidFill>
                <a:latin typeface="Calibri"/>
                <a:ea typeface="Calibri"/>
                <a:cs typeface="Calibri"/>
                <a:sym typeface="Calibri"/>
              </a:rPr>
              <a:t>- MAX()</a:t>
            </a:r>
            <a:endParaRPr b="1" i="1" sz="1200">
              <a:solidFill>
                <a:srgbClr val="0B5394"/>
              </a:solidFill>
              <a:latin typeface="Calibri"/>
              <a:ea typeface="Calibri"/>
              <a:cs typeface="Calibri"/>
              <a:sym typeface="Calibri"/>
            </a:endParaRPr>
          </a:p>
          <a:p>
            <a:pPr indent="0" lvl="0" marL="0" rtl="0" algn="l">
              <a:spcBef>
                <a:spcPts val="0"/>
              </a:spcBef>
              <a:spcAft>
                <a:spcPts val="0"/>
              </a:spcAft>
              <a:buNone/>
            </a:pPr>
            <a:r>
              <a:rPr b="1" i="1" lang="en" sz="1200">
                <a:solidFill>
                  <a:srgbClr val="0B5394"/>
                </a:solidFill>
                <a:latin typeface="Calibri"/>
                <a:ea typeface="Calibri"/>
                <a:cs typeface="Calibri"/>
                <a:sym typeface="Calibri"/>
              </a:rPr>
              <a:t>- AVG()</a:t>
            </a:r>
            <a:endParaRPr b="1" i="1" sz="1200">
              <a:solidFill>
                <a:srgbClr val="0B5394"/>
              </a:solidFill>
              <a:latin typeface="Calibri"/>
              <a:ea typeface="Calibri"/>
              <a:cs typeface="Calibri"/>
              <a:sym typeface="Calibri"/>
            </a:endParaRPr>
          </a:p>
          <a:p>
            <a:pPr indent="0" lvl="0" marL="0" rtl="0" algn="l">
              <a:spcBef>
                <a:spcPts val="0"/>
              </a:spcBef>
              <a:spcAft>
                <a:spcPts val="0"/>
              </a:spcAft>
              <a:buNone/>
            </a:pPr>
            <a:r>
              <a:rPr b="1" i="1" lang="en" sz="1200">
                <a:solidFill>
                  <a:srgbClr val="0B5394"/>
                </a:solidFill>
                <a:latin typeface="Calibri"/>
                <a:ea typeface="Calibri"/>
                <a:cs typeface="Calibri"/>
                <a:sym typeface="Calibri"/>
              </a:rPr>
              <a:t>- GROUP BY</a:t>
            </a:r>
            <a:endParaRPr b="1" i="1" sz="1200">
              <a:solidFill>
                <a:srgbClr val="0B5394"/>
              </a:solidFill>
              <a:latin typeface="Calibri"/>
              <a:ea typeface="Calibri"/>
              <a:cs typeface="Calibri"/>
              <a:sym typeface="Calibri"/>
            </a:endParaRPr>
          </a:p>
          <a:p>
            <a:pPr indent="0" lvl="0" marL="0" rtl="0" algn="l">
              <a:spcBef>
                <a:spcPts val="0"/>
              </a:spcBef>
              <a:spcAft>
                <a:spcPts val="0"/>
              </a:spcAft>
              <a:buNone/>
            </a:pPr>
            <a:r>
              <a:rPr b="1" i="1" lang="en" sz="1200">
                <a:solidFill>
                  <a:srgbClr val="0B5394"/>
                </a:solidFill>
                <a:latin typeface="Calibri"/>
                <a:ea typeface="Calibri"/>
                <a:cs typeface="Calibri"/>
                <a:sym typeface="Calibri"/>
              </a:rPr>
              <a:t>- INNER JOIN</a:t>
            </a:r>
            <a:endParaRPr b="1" i="1" sz="1200">
              <a:solidFill>
                <a:srgbClr val="0B5394"/>
              </a:solidFill>
              <a:latin typeface="Calibri"/>
              <a:ea typeface="Calibri"/>
              <a:cs typeface="Calibri"/>
              <a:sym typeface="Calibri"/>
            </a:endParaRPr>
          </a:p>
          <a:p>
            <a:pPr indent="0" lvl="0" marL="0" rtl="0" algn="l">
              <a:spcBef>
                <a:spcPts val="0"/>
              </a:spcBef>
              <a:spcAft>
                <a:spcPts val="0"/>
              </a:spcAft>
              <a:buNone/>
            </a:pPr>
            <a:r>
              <a:rPr b="1" i="1" lang="en" sz="1200">
                <a:solidFill>
                  <a:srgbClr val="0B5394"/>
                </a:solidFill>
                <a:latin typeface="Calibri"/>
                <a:ea typeface="Calibri"/>
                <a:cs typeface="Calibri"/>
                <a:sym typeface="Calibri"/>
              </a:rPr>
              <a:t>- ORDER BY </a:t>
            </a:r>
            <a:endParaRPr b="1" i="1" sz="1200">
              <a:solidFill>
                <a:srgbClr val="0B5394"/>
              </a:solidFill>
              <a:latin typeface="Calibri"/>
              <a:ea typeface="Calibri"/>
              <a:cs typeface="Calibri"/>
              <a:sym typeface="Calibri"/>
            </a:endParaRPr>
          </a:p>
          <a:p>
            <a:pPr indent="0" lvl="0" marL="0" rtl="0" algn="l">
              <a:spcBef>
                <a:spcPts val="0"/>
              </a:spcBef>
              <a:spcAft>
                <a:spcPts val="0"/>
              </a:spcAft>
              <a:buNone/>
            </a:pPr>
            <a:r>
              <a:t/>
            </a:r>
            <a:endParaRPr b="1" i="1" sz="1200">
              <a:solidFill>
                <a:srgbClr val="0B5394"/>
              </a:solidFill>
              <a:latin typeface="Calibri"/>
              <a:ea typeface="Calibri"/>
              <a:cs typeface="Calibri"/>
              <a:sym typeface="Calibri"/>
            </a:endParaRPr>
          </a:p>
        </p:txBody>
      </p:sp>
      <p:pic>
        <p:nvPicPr>
          <p:cNvPr id="172" name="Google Shape;172;p18"/>
          <p:cNvPicPr preferRelativeResize="0"/>
          <p:nvPr/>
        </p:nvPicPr>
        <p:blipFill>
          <a:blip r:embed="rId6">
            <a:alphaModFix/>
          </a:blip>
          <a:stretch>
            <a:fillRect/>
          </a:stretch>
        </p:blipFill>
        <p:spPr>
          <a:xfrm>
            <a:off x="4160677" y="3200450"/>
            <a:ext cx="4699899" cy="1528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19"/>
          <p:cNvSpPr txBox="1"/>
          <p:nvPr>
            <p:ph idx="4294967295" type="title"/>
          </p:nvPr>
        </p:nvSpPr>
        <p:spPr>
          <a:xfrm>
            <a:off x="273000" y="240250"/>
            <a:ext cx="5569500" cy="68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B5394"/>
                </a:solidFill>
              </a:rPr>
              <a:t>Visualization &amp; Key Insights</a:t>
            </a:r>
            <a:endParaRPr b="1">
              <a:solidFill>
                <a:srgbClr val="0B5394"/>
              </a:solidFill>
            </a:endParaRPr>
          </a:p>
        </p:txBody>
      </p:sp>
      <p:pic>
        <p:nvPicPr>
          <p:cNvPr descr="Blue checkered tablecloth on the bottom-left-hand corner" id="178" name="Google Shape;178;p19"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79" name="Google Shape;179;p19"/>
          <p:cNvPicPr preferRelativeResize="0"/>
          <p:nvPr/>
        </p:nvPicPr>
        <p:blipFill>
          <a:blip r:embed="rId5">
            <a:alphaModFix/>
          </a:blip>
          <a:stretch>
            <a:fillRect/>
          </a:stretch>
        </p:blipFill>
        <p:spPr>
          <a:xfrm>
            <a:off x="345651" y="928159"/>
            <a:ext cx="4078751" cy="2379924"/>
          </a:xfrm>
          <a:prstGeom prst="rect">
            <a:avLst/>
          </a:prstGeom>
          <a:noFill/>
          <a:ln>
            <a:noFill/>
          </a:ln>
        </p:spPr>
      </p:pic>
      <p:pic>
        <p:nvPicPr>
          <p:cNvPr id="180" name="Google Shape;180;p19"/>
          <p:cNvPicPr preferRelativeResize="0"/>
          <p:nvPr/>
        </p:nvPicPr>
        <p:blipFill>
          <a:blip r:embed="rId6">
            <a:alphaModFix/>
          </a:blip>
          <a:stretch>
            <a:fillRect/>
          </a:stretch>
        </p:blipFill>
        <p:spPr>
          <a:xfrm>
            <a:off x="4489973" y="848987"/>
            <a:ext cx="4242850" cy="2538275"/>
          </a:xfrm>
          <a:prstGeom prst="rect">
            <a:avLst/>
          </a:prstGeom>
          <a:noFill/>
          <a:ln>
            <a:noFill/>
          </a:ln>
        </p:spPr>
      </p:pic>
      <p:sp>
        <p:nvSpPr>
          <p:cNvPr id="181" name="Google Shape;181;p19"/>
          <p:cNvSpPr txBox="1"/>
          <p:nvPr>
            <p:ph idx="1" type="body"/>
          </p:nvPr>
        </p:nvSpPr>
        <p:spPr>
          <a:xfrm>
            <a:off x="5121650" y="3534200"/>
            <a:ext cx="3272700" cy="4602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0"/>
              </a:spcAft>
              <a:buSzPts val="865"/>
              <a:buNone/>
            </a:pPr>
            <a:r>
              <a:rPr lang="en" sz="1025">
                <a:solidFill>
                  <a:srgbClr val="000000"/>
                </a:solidFill>
              </a:rPr>
              <a:t>🥗 </a:t>
            </a:r>
            <a:r>
              <a:rPr b="1" lang="en" sz="1025">
                <a:solidFill>
                  <a:srgbClr val="000000"/>
                </a:solidFill>
              </a:rPr>
              <a:t>Leanest Menu Award: </a:t>
            </a:r>
            <a:r>
              <a:rPr lang="en" sz="1025">
                <a:solidFill>
                  <a:srgbClr val="000000"/>
                </a:solidFill>
              </a:rPr>
              <a:t>The restaurant with the lowest average calorie content per food item is: Mcdonalds</a:t>
            </a:r>
            <a:endParaRPr sz="1025"/>
          </a:p>
        </p:txBody>
      </p:sp>
      <p:sp>
        <p:nvSpPr>
          <p:cNvPr id="182" name="Google Shape;182;p19"/>
          <p:cNvSpPr txBox="1"/>
          <p:nvPr/>
        </p:nvSpPr>
        <p:spPr>
          <a:xfrm>
            <a:off x="1648975" y="3534200"/>
            <a:ext cx="3036000" cy="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Calibri"/>
                <a:ea typeface="Calibri"/>
                <a:cs typeface="Calibri"/>
                <a:sym typeface="Calibri"/>
              </a:rPr>
              <a:t>🍬 </a:t>
            </a:r>
            <a:r>
              <a:rPr b="1" lang="en" sz="1000">
                <a:latin typeface="Calibri"/>
                <a:ea typeface="Calibri"/>
                <a:cs typeface="Calibri"/>
                <a:sym typeface="Calibri"/>
              </a:rPr>
              <a:t>Sweet Spot Winner </a:t>
            </a:r>
            <a:r>
              <a:rPr lang="en" sz="1000">
                <a:latin typeface="Calibri"/>
                <a:ea typeface="Calibri"/>
                <a:cs typeface="Calibri"/>
                <a:sym typeface="Calibri"/>
              </a:rPr>
              <a:t>The restaurant with the lowest average sugar content per food item is: Chick Fil-A</a:t>
            </a:r>
            <a:endParaRPr sz="10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pic>
        <p:nvPicPr>
          <p:cNvPr descr="Blue checkered tablecloth on the bottom-left-hand corner" id="187" name="Google Shape;187;p20"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sp>
        <p:nvSpPr>
          <p:cNvPr id="188" name="Google Shape;188;p20"/>
          <p:cNvSpPr txBox="1"/>
          <p:nvPr>
            <p:ph idx="1" type="body"/>
          </p:nvPr>
        </p:nvSpPr>
        <p:spPr>
          <a:xfrm>
            <a:off x="253025" y="265200"/>
            <a:ext cx="7415100" cy="60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11200">
                <a:solidFill>
                  <a:srgbClr val="0B5394"/>
                </a:solidFill>
                <a:latin typeface="Nunito"/>
                <a:ea typeface="Nunito"/>
                <a:cs typeface="Nunito"/>
                <a:sym typeface="Nunito"/>
              </a:rPr>
              <a:t>Visualization &amp; Key Insights</a:t>
            </a:r>
            <a:endParaRPr b="1" sz="11200">
              <a:solidFill>
                <a:srgbClr val="0B5394"/>
              </a:solidFill>
              <a:latin typeface="Nunito"/>
              <a:ea typeface="Nunito"/>
              <a:cs typeface="Nunito"/>
              <a:sym typeface="Nunito"/>
            </a:endParaRPr>
          </a:p>
          <a:p>
            <a:pPr indent="0" lvl="0" marL="0" rtl="0" algn="l">
              <a:spcBef>
                <a:spcPts val="1200"/>
              </a:spcBef>
              <a:spcAft>
                <a:spcPts val="0"/>
              </a:spcAft>
              <a:buNone/>
            </a:pPr>
            <a:r>
              <a:t/>
            </a:r>
            <a:endParaRPr b="1" sz="3000">
              <a:solidFill>
                <a:schemeClr val="lt1"/>
              </a:solidFill>
              <a:latin typeface="Nunito"/>
              <a:ea typeface="Nunito"/>
              <a:cs typeface="Nunito"/>
              <a:sym typeface="Nunito"/>
            </a:endParaRPr>
          </a:p>
          <a:p>
            <a:pPr indent="0" lvl="0" marL="0" rtl="0" algn="l">
              <a:spcBef>
                <a:spcPts val="1200"/>
              </a:spcBef>
              <a:spcAft>
                <a:spcPts val="1200"/>
              </a:spcAft>
              <a:buNone/>
            </a:pPr>
            <a:r>
              <a:t/>
            </a:r>
            <a:endParaRPr/>
          </a:p>
        </p:txBody>
      </p:sp>
      <p:pic>
        <p:nvPicPr>
          <p:cNvPr id="189" name="Google Shape;189;p20"/>
          <p:cNvPicPr preferRelativeResize="0"/>
          <p:nvPr/>
        </p:nvPicPr>
        <p:blipFill>
          <a:blip r:embed="rId5">
            <a:alphaModFix/>
          </a:blip>
          <a:stretch>
            <a:fillRect/>
          </a:stretch>
        </p:blipFill>
        <p:spPr>
          <a:xfrm>
            <a:off x="390675" y="870290"/>
            <a:ext cx="4292326" cy="2504525"/>
          </a:xfrm>
          <a:prstGeom prst="rect">
            <a:avLst/>
          </a:prstGeom>
          <a:noFill/>
          <a:ln>
            <a:noFill/>
          </a:ln>
        </p:spPr>
      </p:pic>
      <p:pic>
        <p:nvPicPr>
          <p:cNvPr id="190" name="Google Shape;190;p20"/>
          <p:cNvPicPr preferRelativeResize="0"/>
          <p:nvPr/>
        </p:nvPicPr>
        <p:blipFill>
          <a:blip r:embed="rId6">
            <a:alphaModFix/>
          </a:blip>
          <a:stretch>
            <a:fillRect/>
          </a:stretch>
        </p:blipFill>
        <p:spPr>
          <a:xfrm>
            <a:off x="4571998" y="925477"/>
            <a:ext cx="4103175" cy="2394150"/>
          </a:xfrm>
          <a:prstGeom prst="rect">
            <a:avLst/>
          </a:prstGeom>
          <a:noFill/>
          <a:ln>
            <a:noFill/>
          </a:ln>
        </p:spPr>
      </p:pic>
      <p:sp>
        <p:nvSpPr>
          <p:cNvPr id="191" name="Google Shape;191;p20"/>
          <p:cNvSpPr txBox="1"/>
          <p:nvPr/>
        </p:nvSpPr>
        <p:spPr>
          <a:xfrm>
            <a:off x="1682900" y="3483550"/>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Calibri"/>
                <a:ea typeface="Calibri"/>
                <a:cs typeface="Calibri"/>
                <a:sym typeface="Calibri"/>
              </a:rPr>
              <a:t>🧂 </a:t>
            </a:r>
            <a:r>
              <a:rPr b="1" lang="en" sz="1000">
                <a:solidFill>
                  <a:srgbClr val="0B5394"/>
                </a:solidFill>
                <a:latin typeface="Calibri"/>
                <a:ea typeface="Calibri"/>
                <a:cs typeface="Calibri"/>
                <a:sym typeface="Calibri"/>
              </a:rPr>
              <a:t>Sodium Sleuth: </a:t>
            </a:r>
            <a:r>
              <a:rPr lang="en" sz="1000">
                <a:latin typeface="Calibri"/>
                <a:ea typeface="Calibri"/>
                <a:cs typeface="Calibri"/>
                <a:sym typeface="Calibri"/>
              </a:rPr>
              <a:t>The restaurant with the lowest average sodium content per food item is: Subway</a:t>
            </a:r>
            <a:endParaRPr sz="1000">
              <a:latin typeface="Calibri"/>
              <a:ea typeface="Calibri"/>
              <a:cs typeface="Calibri"/>
              <a:sym typeface="Calibri"/>
            </a:endParaRPr>
          </a:p>
        </p:txBody>
      </p:sp>
      <p:sp>
        <p:nvSpPr>
          <p:cNvPr id="192" name="Google Shape;192;p20"/>
          <p:cNvSpPr txBox="1"/>
          <p:nvPr/>
        </p:nvSpPr>
        <p:spPr>
          <a:xfrm>
            <a:off x="5403300" y="3483550"/>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Calibri"/>
                <a:ea typeface="Calibri"/>
                <a:cs typeface="Calibri"/>
                <a:sym typeface="Calibri"/>
              </a:rPr>
              <a:t>💪 </a:t>
            </a:r>
            <a:r>
              <a:rPr b="1" lang="en" sz="1000">
                <a:solidFill>
                  <a:srgbClr val="0B5394"/>
                </a:solidFill>
                <a:latin typeface="Calibri"/>
                <a:ea typeface="Calibri"/>
                <a:cs typeface="Calibri"/>
                <a:sym typeface="Calibri"/>
              </a:rPr>
              <a:t>Protein Powerhouse</a:t>
            </a:r>
            <a:r>
              <a:rPr lang="en" sz="1000">
                <a:solidFill>
                  <a:srgbClr val="0B5394"/>
                </a:solidFill>
                <a:latin typeface="Calibri"/>
                <a:ea typeface="Calibri"/>
                <a:cs typeface="Calibri"/>
                <a:sym typeface="Calibri"/>
              </a:rPr>
              <a:t>: </a:t>
            </a:r>
            <a:r>
              <a:rPr lang="en" sz="1000">
                <a:latin typeface="Calibri"/>
                <a:ea typeface="Calibri"/>
                <a:cs typeface="Calibri"/>
                <a:sym typeface="Calibri"/>
              </a:rPr>
              <a:t>The restaurant offering the highest average protein content per meal is: Sonic</a:t>
            </a:r>
            <a:endParaRPr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descr="Blue checkered tablecloth on the bottom-left-hand corner" id="197" name="Google Shape;197;p21" title="Tablecloth A"/>
          <p:cNvPicPr preferRelativeResize="0"/>
          <p:nvPr/>
        </p:nvPicPr>
        <p:blipFill rotWithShape="1">
          <a:blip r:embed="rId4">
            <a:alphaModFix/>
          </a:blip>
          <a:srcRect b="35653" l="39249" r="-25286" t="-2010"/>
          <a:stretch/>
        </p:blipFill>
        <p:spPr>
          <a:xfrm>
            <a:off x="0" y="2284375"/>
            <a:ext cx="2409626" cy="2859127"/>
          </a:xfrm>
          <a:prstGeom prst="rect">
            <a:avLst/>
          </a:prstGeom>
          <a:noFill/>
          <a:ln>
            <a:noFill/>
          </a:ln>
        </p:spPr>
      </p:pic>
      <p:pic>
        <p:nvPicPr>
          <p:cNvPr id="198" name="Google Shape;198;p21"/>
          <p:cNvPicPr preferRelativeResize="0"/>
          <p:nvPr/>
        </p:nvPicPr>
        <p:blipFill>
          <a:blip r:embed="rId5">
            <a:alphaModFix/>
          </a:blip>
          <a:stretch>
            <a:fillRect/>
          </a:stretch>
        </p:blipFill>
        <p:spPr>
          <a:xfrm>
            <a:off x="205100" y="821675"/>
            <a:ext cx="4374142" cy="2552274"/>
          </a:xfrm>
          <a:prstGeom prst="rect">
            <a:avLst/>
          </a:prstGeom>
          <a:noFill/>
          <a:ln>
            <a:noFill/>
          </a:ln>
        </p:spPr>
      </p:pic>
      <p:pic>
        <p:nvPicPr>
          <p:cNvPr id="199" name="Google Shape;199;p21"/>
          <p:cNvPicPr preferRelativeResize="0"/>
          <p:nvPr/>
        </p:nvPicPr>
        <p:blipFill>
          <a:blip r:embed="rId6">
            <a:alphaModFix/>
          </a:blip>
          <a:stretch>
            <a:fillRect/>
          </a:stretch>
        </p:blipFill>
        <p:spPr>
          <a:xfrm>
            <a:off x="4579250" y="821678"/>
            <a:ext cx="4283476" cy="2499397"/>
          </a:xfrm>
          <a:prstGeom prst="rect">
            <a:avLst/>
          </a:prstGeom>
          <a:noFill/>
          <a:ln>
            <a:noFill/>
          </a:ln>
        </p:spPr>
      </p:pic>
      <p:sp>
        <p:nvSpPr>
          <p:cNvPr id="200" name="Google Shape;200;p21"/>
          <p:cNvSpPr txBox="1"/>
          <p:nvPr>
            <p:ph idx="1" type="body"/>
          </p:nvPr>
        </p:nvSpPr>
        <p:spPr>
          <a:xfrm>
            <a:off x="205100" y="216575"/>
            <a:ext cx="7415100" cy="60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11200">
                <a:solidFill>
                  <a:srgbClr val="0B5394"/>
                </a:solidFill>
                <a:latin typeface="Nunito"/>
                <a:ea typeface="Nunito"/>
                <a:cs typeface="Nunito"/>
                <a:sym typeface="Nunito"/>
              </a:rPr>
              <a:t>Visualization &amp; Key Insights</a:t>
            </a:r>
            <a:endParaRPr b="1" sz="11200">
              <a:solidFill>
                <a:srgbClr val="0B5394"/>
              </a:solidFill>
              <a:latin typeface="Nunito"/>
              <a:ea typeface="Nunito"/>
              <a:cs typeface="Nunito"/>
              <a:sym typeface="Nunito"/>
            </a:endParaRPr>
          </a:p>
          <a:p>
            <a:pPr indent="0" lvl="0" marL="0" rtl="0" algn="l">
              <a:spcBef>
                <a:spcPts val="1200"/>
              </a:spcBef>
              <a:spcAft>
                <a:spcPts val="0"/>
              </a:spcAft>
              <a:buNone/>
            </a:pPr>
            <a:r>
              <a:t/>
            </a:r>
            <a:endParaRPr b="1" sz="3000">
              <a:solidFill>
                <a:schemeClr val="lt1"/>
              </a:solidFill>
              <a:latin typeface="Nunito"/>
              <a:ea typeface="Nunito"/>
              <a:cs typeface="Nunito"/>
              <a:sym typeface="Nunito"/>
            </a:endParaRPr>
          </a:p>
          <a:p>
            <a:pPr indent="0" lvl="0" marL="0" rtl="0" algn="l">
              <a:spcBef>
                <a:spcPts val="1200"/>
              </a:spcBef>
              <a:spcAft>
                <a:spcPts val="1200"/>
              </a:spcAft>
              <a:buNone/>
            </a:pPr>
            <a:r>
              <a:t/>
            </a:r>
            <a:endParaRPr/>
          </a:p>
        </p:txBody>
      </p:sp>
      <p:sp>
        <p:nvSpPr>
          <p:cNvPr id="201" name="Google Shape;201;p21"/>
          <p:cNvSpPr txBox="1"/>
          <p:nvPr/>
        </p:nvSpPr>
        <p:spPr>
          <a:xfrm>
            <a:off x="1641550" y="3711300"/>
            <a:ext cx="2930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Calibri"/>
                <a:ea typeface="Calibri"/>
                <a:cs typeface="Calibri"/>
                <a:sym typeface="Calibri"/>
              </a:rPr>
              <a:t>🍔 </a:t>
            </a:r>
            <a:r>
              <a:rPr b="1" lang="en" sz="1000">
                <a:solidFill>
                  <a:srgbClr val="0B5394"/>
                </a:solidFill>
                <a:latin typeface="Calibri"/>
                <a:ea typeface="Calibri"/>
                <a:cs typeface="Calibri"/>
                <a:sym typeface="Calibri"/>
              </a:rPr>
              <a:t>Low-Fat Favorite</a:t>
            </a:r>
            <a:r>
              <a:rPr lang="en" sz="1000">
                <a:solidFill>
                  <a:srgbClr val="0B5394"/>
                </a:solidFill>
                <a:latin typeface="Calibri"/>
                <a:ea typeface="Calibri"/>
                <a:cs typeface="Calibri"/>
                <a:sym typeface="Calibri"/>
              </a:rPr>
              <a:t>:</a:t>
            </a:r>
            <a:r>
              <a:rPr lang="en" sz="1000">
                <a:latin typeface="Calibri"/>
                <a:ea typeface="Calibri"/>
                <a:cs typeface="Calibri"/>
                <a:sym typeface="Calibri"/>
              </a:rPr>
              <a:t> The restaurant with the lowest average fat content per food item is: Chick Fil-A</a:t>
            </a:r>
            <a:endParaRPr sz="1000">
              <a:latin typeface="Calibri"/>
              <a:ea typeface="Calibri"/>
              <a:cs typeface="Calibri"/>
              <a:sym typeface="Calibri"/>
            </a:endParaRPr>
          </a:p>
        </p:txBody>
      </p:sp>
      <p:sp>
        <p:nvSpPr>
          <p:cNvPr id="202" name="Google Shape;202;p21"/>
          <p:cNvSpPr txBox="1"/>
          <p:nvPr/>
        </p:nvSpPr>
        <p:spPr>
          <a:xfrm>
            <a:off x="5448300" y="3668925"/>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Calibri"/>
                <a:ea typeface="Calibri"/>
                <a:cs typeface="Calibri"/>
                <a:sym typeface="Calibri"/>
              </a:rPr>
              <a:t>🌾 </a:t>
            </a:r>
            <a:r>
              <a:rPr b="1" lang="en" sz="1000">
                <a:solidFill>
                  <a:srgbClr val="0B5394"/>
                </a:solidFill>
                <a:latin typeface="Calibri"/>
                <a:ea typeface="Calibri"/>
                <a:cs typeface="Calibri"/>
                <a:sym typeface="Calibri"/>
              </a:rPr>
              <a:t>Fiber Front-Runner:</a:t>
            </a:r>
            <a:r>
              <a:rPr b="1" lang="en" sz="1000">
                <a:latin typeface="Calibri"/>
                <a:ea typeface="Calibri"/>
                <a:cs typeface="Calibri"/>
                <a:sym typeface="Calibri"/>
              </a:rPr>
              <a:t> </a:t>
            </a:r>
            <a:r>
              <a:rPr lang="en" sz="1000">
                <a:latin typeface="Calibri"/>
                <a:ea typeface="Calibri"/>
                <a:cs typeface="Calibri"/>
                <a:sym typeface="Calibri"/>
              </a:rPr>
              <a:t>The restaurant with the highest average fiber content per food item is: Subway</a:t>
            </a:r>
            <a:endParaRPr sz="1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050D0F"/>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